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E2DD28-FC91-48BE-9667-60400BF5F856}">
  <a:tblStyle styleId="{E8E2DD28-FC91-48BE-9667-60400BF5F8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apple/ios-17.4/face-with-tears-of-joy" TargetMode="Externa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p3q9MM__h-M" TargetMode="Externa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HBOR49-rVY0" TargetMode="External"/><Relationship Id="rId3" Type="http://schemas.openxmlformats.org/officeDocument/2006/relationships/hyperlink" Target="https://www.dropbox.com/scl/fi/8b7qg0l7mzqf94ceh14gq/1996_lecture0_edit-1080p_1.mp4?rlkey=qglrv13jr6097sj9ej0j5jf6c&amp;dl=0" TargetMode="Externa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s.apple.com/us/app/contacts/id1069512615#?platform=iphone" TargetMode="Externa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ntendo.fandom.com/wiki/Nintendo_characters#Mario_series_(including_sub-franchises)" TargetMode="Externa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BeSU3psxlow" TargetMode="External"/><Relationship Id="rId3" Type="http://schemas.openxmlformats.org/officeDocument/2006/relationships/hyperlink" Target="https://www.dropbox.com/scl/fo/1pyeevhehy01u8u4xeak3/ANbRpkhKRTES3rasrhPKz3w?rlkey=q43mvpuvnc0kxwegiva57i94p&amp;st=90yyqsjb&amp;dl=0" TargetMode="Externa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ratch.mit.edu/projects/326949981/editor/" TargetMode="Externa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scratch-wiki.info/wiki/User_Interface#Code_Tab" TargetMode="Externa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Matthews_Hall_-_Harvard_University_-_DSC00658.jpg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Matthews_Hall_-_Harvard_University_-_DSC00658.jpg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410320216022515221/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410320216022515221/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hacks.mit.edu/Hacks/by_year/1991/fire_hydrant/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ritish_and_American_keyboards" TargetMode="Externa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apple.com/guide/mac-help/enter-characters-with-accent-marks-on-mac-mh27474/12.0/mac/12.0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face-with-tears-of-joy/" TargetMode="Externa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google/15.1/face-with-tears-of-joy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telegram/telemoji-november-2023/face-with-tears-of-joy" TargetMode="Externa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ome.unicode.org/emoji/emoji-frequency/" TargetMode="Externa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889664db8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889664db8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fb3d840b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fb3d840b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78a6f4c935bc918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78a6f4c935bc918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actually #484921ff.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fb3d840b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fb3d840b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https://emojipedia.org/apple/ios-17.4/face-with-tears-of-joy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fb3d840b4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8fb3d840b4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8fb3d840b4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8fb3d840b4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fb3d840b4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fb3d840b4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https://youtu.be/p3q9MM__h-M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193ad8eb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193ad8eb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note, duration, 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416215f433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416215f433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16215f433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16215f433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8fb3d840b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8fb3d840b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Monday, September 16, 1996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https://youtu.be/HBOR49-rVY0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https://www.dropbox.com/scl/fi/8b7qg0l7mzqf94ceh14gq/1996_lecture0_edit-1080p_1.mp4?rlkey=qglrv13jr6097sj9ej0j5jf6c&amp;dl=0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fb3d840b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8fb3d840b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fb3d840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fb3d840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94fba800c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94fba800c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94fba800c4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94fba800c4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https://nintendo.fandom.com/wiki/Nintendo_characters#Mario_series_(including_sub-franchises)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d3b88704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ed3b88704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09d1a31b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09d1a31b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409d1a31b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409d1a31b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409d1a31b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409d1a31b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1c0602a78_1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1c0602a78_1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1c0602a78_1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1c0602a78_1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409d1a31b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409d1a31b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fb3d840b4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8fb3d840b4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fb3d840b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fb3d840b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8fb3d840b4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8fb3d840b4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fb3d840b4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8fb3d840b4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1907da2b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1907da2b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1907da2b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1907da2b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41907da2b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41907da2b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1907da2b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41907da2b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41907da2b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41907da2b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8fb3d840b4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8fb3d840b4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7bc75060f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7bc75060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8fb3d840b4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8fb3d840b4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fb3d840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fb3d840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8fb3d840b4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8fb3d840b4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fb3d840b4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8fb3d840b4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8fb3d840b4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8fb3d840b4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8fb3d840b4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8fb3d840b4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8fb3d840b4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8fb3d840b4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8fb3d840b4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8fb3d840b4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7a58b8ce8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7a58b8ce8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7a58b8ce8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7a58b8ce8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8fb3d840b4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8fb3d840b4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8fb3d840b4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8fb3d840b4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fb3d840b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fb3d840b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https://youtu.be/BeSU3psxlow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https://www.dropbox.com/scl/fo/1pyeevhehy01u8u4xeak3/ANbRpkhKRTES3rasrhPKz3w?rlkey=q43mvpuvnc0kxwegiva57i94p&amp;st=90yyqsjb&amp;dl=0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41c76295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41c76295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48c5f4146c_4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48c5f4146c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8fb3d840b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8fb3d840b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a437683298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a437683298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a437683298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a437683298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4889664db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4889664db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https://scratch.mit.edu/projects/326949981/editor/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7a58b8ce8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7a58b8ce8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41c0602a78_1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41c0602a78_1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https://en.scratch-wiki.info/wiki/User_Interface#Code_Tab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1c0602a78_1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1c0602a78_1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7a58b8ce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7a58b8ce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889664db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889664db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of information: how represent it, how process it?</a:t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7a58b8ce8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7a58b8ce8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7a58b8ce8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7a58b8ce8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c4a7e6be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c4a7e6be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1c0602a78_1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1c0602a78_1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with argument and side effect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fb3d840b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fb3d840b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4193ad8eb2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4193ad8eb2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4193ad8eb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4193ad8eb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4193ad8eb2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4193ad8eb2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4193ad8eb2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4193ad8eb2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1c0602a78_1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41c0602a78_1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with argument and return value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889664db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889664db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ideas from computer science to solving problems</a:t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8fb3d840b4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8fb3d840b4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4193ad8eb2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4193ad8eb2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193ad8eb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4193ad8eb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4193ad8eb2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4193ad8eb2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193ad8eb2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4193ad8eb2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1c0602a78_1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1c0602a78_1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 from one function as argument to other function</a:t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4193ad8eb2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4193ad8eb2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4193ad8eb2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4193ad8eb2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193ad8eb2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4193ad8eb2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193ad8eb2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4193ad8eb2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889664db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889664db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193ad8eb2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4193ad8eb2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4193ad8eb2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4193ad8eb2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4193ad8eb2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4193ad8eb2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4193ad8eb2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4193ad8eb2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7bd54ace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7bd54ace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fe6f346d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fe6f346d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6215f43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6215f43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process, have to represent information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889664db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889664d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on hand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bbece32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bbece32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889664db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889664db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bd54ace3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bd54ace3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use 2 digits?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889664d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889664d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889664db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889664db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889664db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889664db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889664db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889664db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store 0s and 1s?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92962e8aa_6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92962e8aa_6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92962e8aa_6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92962e8aa_6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92962e8aa_6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92962e8aa_6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92962e8aa_6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92962e8aa_6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BULBS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e71d0484e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e71d0484e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e6ddd0b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e6ddd0b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e6ddd0b2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e6ddd0b2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e6ddd0b2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e6ddd0b2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e6ddd0b2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e6ddd0b2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e6ddd0b2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e6ddd0b2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e6ddd0b2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e6ddd0b2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e6ddd0b2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e6ddd0b2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e6ddd0b2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e6ddd0b2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e6ddd0b2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e6ddd0b2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e6ddd0b2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e6ddd0b2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fb3d840b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fb3d840b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https://commons.wikimedia.org/wiki/File:Matthews_Hall_-_Harvard_University_-_DSC00658.jpg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e6ddd0b2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e6ddd0b2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e6ddd0b2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e6ddd0b2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889664db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889664db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889664db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889664db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4fba800c4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4fba800c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1c0602a7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1c0602a7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1c0602a7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1c0602a7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1c0602a7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1c0602a7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1c0602a78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1c0602a78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1c0602a78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1c0602a78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fb3d840b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fb3d840b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https://commons.wikimedia.org/wiki/File:Matthews_Hall_-_Harvard_University_-_DSC00658.jpg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1c0602a7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1c0602a7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1c0602a78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1c0602a78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1c0602a78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1c0602a7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1c0602a78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1c0602a78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1c0602a78_1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1c0602a78_1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1c0602a78_1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1c0602a78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4fba800c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4fba800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1c0602a78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1c0602a78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1c0602a78_1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1c0602a78_1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1c0602a78_1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1c0602a78_1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fb3d840b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fb3d840b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https://www.pinterest.com/pin/410320216022515221/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1c0602a78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1c0602a78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1c0602a78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1c0602a78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1c0602a78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1c0602a78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1c0602a78_1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1c0602a78_1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1c0602a78_1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1c0602a78_1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4889664db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4889664db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4889664db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4889664db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4889664db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4889664db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octet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fb3d840b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8fb3d840b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fb3d840b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8fb3d840b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fb3d840b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fb3d840b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https://www.pinterest.com/pin/410320216022515221/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09d1a31b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09d1a31b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fb3d840b4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8fb3d840b4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09d1a31b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09d1a31b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09d1a31b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09d1a31b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4889664db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4889664db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889664db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4889664db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4889664db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4889664db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4fba800c4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4fba800c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fb3d840b4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8fb3d840b4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fb3d840b4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8fb3d840b4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966df92b6_4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966df92b6_4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http://hacks.mit.edu/Hacks/by_year/1991/fire_hydrant/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09d1a31b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09d1a31b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7bd54ace3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7bd54ace3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437683298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a437683298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9d1a31b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09d1a31b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https://en.wikipedia.org/wiki/British_and_American_keyboards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to represent other symbols?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9d1a31b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09d1a31b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https://support.apple.com/guide/mac-help/enter-characters-with-accent-marks-on-mac-mh27474/12.0/mac/12.0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09d1a31b6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09d1a31b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09d1a31b6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09d1a31b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c4a7e6be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ec4a7e6be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c4a7e6be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c4a7e6be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billion, 36 million, 991 thousand, 1 hundred 6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fb3d840b4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8fb3d840b4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fb3d840b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fb3d840b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fb3d840b4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8fb3d840b4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https://emojipedia.org/face-with-tears-of-joy/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fb3d840b4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8fb3d840b4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https://emojipedia.org/google/15.1/face-with-tears-of-joy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c4a7e6b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c4a7e6b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https://emojipedia.org/telegram/telemoji-november-2023/face-with-tears-of-joy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Telegram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8fb3d840b4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8fb3d840b4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https://home.unicode.org/emoji/emoji-frequency/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 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09d1a31b6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09d1a31b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1c0602a78_1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1c0602a78_1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1c0602a78_1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1c0602a78_1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41c0602a78_1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41c0602a78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41c0602a78_1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41c0602a78_1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1c0602a78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1c0602a78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#484921ff, but brightened for projectors.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50.gif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hyperlink" Target="https://cs50.ai" TargetMode="Externa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cs50.dev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3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6.xml"/><Relationship Id="rId3" Type="http://schemas.openxmlformats.org/officeDocument/2006/relationships/hyperlink" Target="https://scratch.mit.edu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3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3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32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32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33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4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3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8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43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45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4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48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s50.harvard.edu/college" TargetMode="External"/><Relationship Id="rId4" Type="http://schemas.openxmlformats.org/officeDocument/2006/relationships/hyperlink" Target="https://cs50.courses" TargetMode="External"/><Relationship Id="rId5" Type="http://schemas.openxmlformats.org/officeDocument/2006/relationships/hyperlink" Target="https://cs50.ly/screen" TargetMode="External"/><Relationship Id="rId6" Type="http://schemas.openxmlformats.org/officeDocument/2006/relationships/hyperlink" Target="https://cs50.ly/register" TargetMode="External"/><Relationship Id="rId7" Type="http://schemas.openxmlformats.org/officeDocument/2006/relationships/hyperlink" Target="mailto:heads@cs50.harva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8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ultimately matters in this course is not so much where you end up relative to your classmates but where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end up relative to yourself when you began</a:t>
            </a:r>
            <a:endParaRPr b="1" sz="2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124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{E8E2DD28-FC91-48BE-9667-60400BF5F856}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92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738"/>
            <a:ext cx="8839200" cy="292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3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68" name="Google Shape;768;p13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774" name="Google Shape;774;p13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785" name="Google Shape;785;p13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26" y="0"/>
            <a:ext cx="61219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1297400"/>
            <a:ext cx="2548700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35"/>
          <p:cNvPicPr preferRelativeResize="0"/>
          <p:nvPr/>
        </p:nvPicPr>
        <p:blipFill rotWithShape="1">
          <a:blip r:embed="rId3">
            <a:alphaModFix/>
          </a:blip>
          <a:srcRect b="14965" l="0" r="0" t="6516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136"/>
          <p:cNvPicPr preferRelativeResize="0"/>
          <p:nvPr/>
        </p:nvPicPr>
        <p:blipFill rotWithShape="1">
          <a:blip r:embed="rId3">
            <a:alphaModFix/>
          </a:blip>
          <a:srcRect b="10741" l="0" r="0" t="10741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38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39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18" name="Google Shape;818;p139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Google Shape;824;p140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40"/>
          <p:cNvCxnSpPr/>
          <p:nvPr/>
        </p:nvCxnSpPr>
        <p:spPr>
          <a:xfrm>
            <a:off x="2320075" y="17305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140"/>
          <p:cNvCxnSpPr/>
          <p:nvPr/>
        </p:nvCxnSpPr>
        <p:spPr>
          <a:xfrm rot="10800000">
            <a:off x="1691275" y="1730575"/>
            <a:ext cx="628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27" name="Google Shape;827;p140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28" name="Google Shape;828;p14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p141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141"/>
          <p:cNvCxnSpPr/>
          <p:nvPr/>
        </p:nvCxnSpPr>
        <p:spPr>
          <a:xfrm rot="10800000">
            <a:off x="1691275" y="3084175"/>
            <a:ext cx="628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6" name="Google Shape;836;p14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37" name="Google Shape;837;p14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4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44" name="Google Shape;844;p14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45" name="Google Shape;845;p14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baseline="-25000" lang="en" sz="24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i="1"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851" name="Google Shape;851;p14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26" y="0"/>
            <a:ext cx="612195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36"/>
          <p:cNvCxnSpPr/>
          <p:nvPr/>
        </p:nvCxnSpPr>
        <p:spPr>
          <a:xfrm flipH="1">
            <a:off x="3776588" y="3547850"/>
            <a:ext cx="1328400" cy="6906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857" name="Google Shape;857;p14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  <p:sp>
        <p:nvSpPr>
          <p:cNvPr id="863" name="Google Shape;863;p14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6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7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Pick up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Look at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Quit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8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9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is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0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line 3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line 3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functions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arguments, return values, variables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conditionals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Boolean expressions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0050"/>
            <a:ext cx="9144000" cy="6103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 says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how you are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well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6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student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how you are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well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why 111 in binary is 7 is decimal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00" y="1494188"/>
            <a:ext cx="2317603" cy="215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Reasonable</a:t>
            </a:r>
            <a:endParaRPr/>
          </a:p>
        </p:txBody>
      </p:sp>
      <p:sp>
        <p:nvSpPr>
          <p:cNvPr id="939" name="Google Shape;939;p1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Using AI-based software other than CS50's own…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Reasonable</a:t>
            </a:r>
            <a:endParaRPr/>
          </a:p>
        </p:txBody>
      </p:sp>
      <p:sp>
        <p:nvSpPr>
          <p:cNvPr id="945" name="Google Shape;945;p1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Using CS50's own AI-based software…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CS50 Duck</a:t>
            </a:r>
            <a:endParaRPr sz="5100"/>
          </a:p>
        </p:txBody>
      </p:sp>
      <p:sp>
        <p:nvSpPr>
          <p:cNvPr id="951" name="Google Shape;951;p1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cs50.ai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Visual Studio Code for CS50</a:t>
            </a:r>
            <a:endParaRPr sz="5100"/>
          </a:p>
        </p:txBody>
      </p:sp>
      <p:sp>
        <p:nvSpPr>
          <p:cNvPr id="957" name="Google Shape;957;p1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cs50.dev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4"/>
          <p:cNvSpPr txBox="1"/>
          <p:nvPr>
            <p:ph idx="1" type="body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65"/>
          <p:cNvSpPr txBox="1"/>
          <p:nvPr>
            <p:ph idx="1" type="body"/>
          </p:nvPr>
        </p:nvSpPr>
        <p:spPr>
          <a:xfrm>
            <a:off x="199000" y="56150"/>
            <a:ext cx="8746500" cy="49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...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...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7"/>
          <p:cNvSpPr txBox="1"/>
          <p:nvPr>
            <p:ph idx="1" type="body"/>
          </p:nvPr>
        </p:nvSpPr>
        <p:spPr>
          <a:xfrm>
            <a:off x="199000" y="56150"/>
            <a:ext cx="8746500" cy="49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...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...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8"/>
          <p:cNvSpPr txBox="1"/>
          <p:nvPr>
            <p:ph idx="1" type="body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75" y="1743075"/>
            <a:ext cx="23050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Scratch</a:t>
            </a:r>
            <a:endParaRPr/>
          </a:p>
        </p:txBody>
      </p:sp>
      <p:sp>
        <p:nvSpPr>
          <p:cNvPr id="993" name="Google Shape;993;p1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scratch.mit.edu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72"/>
          <p:cNvSpPr/>
          <p:nvPr/>
        </p:nvSpPr>
        <p:spPr>
          <a:xfrm>
            <a:off x="2129550" y="0"/>
            <a:ext cx="70146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72"/>
          <p:cNvSpPr/>
          <p:nvPr/>
        </p:nvSpPr>
        <p:spPr>
          <a:xfrm>
            <a:off x="27119" y="75"/>
            <a:ext cx="21150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73"/>
          <p:cNvSpPr/>
          <p:nvPr/>
        </p:nvSpPr>
        <p:spPr>
          <a:xfrm>
            <a:off x="5752800" y="0"/>
            <a:ext cx="33915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73"/>
          <p:cNvSpPr/>
          <p:nvPr/>
        </p:nvSpPr>
        <p:spPr>
          <a:xfrm>
            <a:off x="14450" y="75"/>
            <a:ext cx="21150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73"/>
          <p:cNvSpPr/>
          <p:nvPr/>
        </p:nvSpPr>
        <p:spPr>
          <a:xfrm>
            <a:off x="14450" y="75"/>
            <a:ext cx="57384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74"/>
          <p:cNvSpPr/>
          <p:nvPr/>
        </p:nvSpPr>
        <p:spPr>
          <a:xfrm>
            <a:off x="5778306" y="0"/>
            <a:ext cx="3378900" cy="31062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74"/>
          <p:cNvSpPr/>
          <p:nvPr/>
        </p:nvSpPr>
        <p:spPr>
          <a:xfrm>
            <a:off x="0" y="0"/>
            <a:ext cx="5778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75"/>
          <p:cNvSpPr/>
          <p:nvPr/>
        </p:nvSpPr>
        <p:spPr>
          <a:xfrm>
            <a:off x="5778300" y="3118925"/>
            <a:ext cx="3378900" cy="20247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75"/>
          <p:cNvSpPr/>
          <p:nvPr/>
        </p:nvSpPr>
        <p:spPr>
          <a:xfrm>
            <a:off x="0" y="0"/>
            <a:ext cx="5778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75"/>
          <p:cNvSpPr/>
          <p:nvPr/>
        </p:nvSpPr>
        <p:spPr>
          <a:xfrm>
            <a:off x="5778300" y="0"/>
            <a:ext cx="33789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2038350"/>
            <a:ext cx="2590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effect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7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79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0" name="Google Shape;1050;p17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1" name="Google Shape;1051;p1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8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8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8" name="Google Shape;1058;p18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061" name="Google Shape;1061;p18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8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8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68" name="Google Shape;1068;p18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69" name="Google Shape;106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8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71" name="Google Shape;1071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8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8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78" name="Google Shape;1078;p18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79" name="Google Shape;1079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582" y="1626375"/>
            <a:ext cx="1870529" cy="18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2028825"/>
            <a:ext cx="45529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thinking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8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85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98" name="Google Shape;1098;p185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99" name="Google Shape;1099;p1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8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06" name="Google Shape;1106;p18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07" name="Google Shape;1107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8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09" name="Google Shape;1109;p1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8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8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16" name="Google Shape;1116;p18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17" name="Google Shape;111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8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8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88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26" name="Google Shape;1126;p18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27" name="Google Shape;112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541" y="2390725"/>
            <a:ext cx="757116" cy="4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1962150"/>
            <a:ext cx="39243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9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1" name="Google Shape;1141;p19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2" name="Google Shape;1142;p1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9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9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9" name="Google Shape;1149;p19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50" name="Google Shape;1150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9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53" name="Google Shape;1153;p1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9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9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60" name="Google Shape;1160;p19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61" name="Google Shape;1161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9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9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9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71" name="Google Shape;1171;p19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72" name="Google Shape;1172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solving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9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81" name="Google Shape;1181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87" name="Google Shape;1187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9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94" name="Google Shape;1194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96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2" name="Google Shape;120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544" y="1662903"/>
            <a:ext cx="1859700" cy="17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9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04" name="Google Shape;1204;p19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205" name="Google Shape;1205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97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40"/>
            <a:ext cx="2286001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Welcome!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Website, syllabus, and FAQs at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cs50.harvard.edu/college</a:t>
            </a:r>
            <a:r>
              <a:rPr lang="en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Adding/dropping courses? Try using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cs50.courses</a:t>
            </a:r>
            <a:r>
              <a:rPr lang="en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We'll follow up via email about sections.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Visit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cs50.ly/screen</a:t>
            </a:r>
            <a:r>
              <a:rPr lang="en" sz="1600">
                <a:solidFill>
                  <a:schemeClr val="dk1"/>
                </a:solidFill>
              </a:rPr>
              <a:t> to view projector on your laptop and ask questions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during class via chat. (That link will open an in-class Zoom "webinar.")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Join us for </a:t>
            </a:r>
            <a:r>
              <a:rPr b="1" lang="en" sz="1600">
                <a:solidFill>
                  <a:schemeClr val="dk1"/>
                </a:solidFill>
              </a:rPr>
              <a:t>CS50 Puzzle Day</a:t>
            </a:r>
            <a:r>
              <a:rPr lang="en" sz="1600">
                <a:solidFill>
                  <a:schemeClr val="dk1"/>
                </a:solidFill>
              </a:rPr>
              <a:t> this Sat 9/7, 12pm–3:30pm! Register at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cs50.ly/register</a:t>
            </a:r>
            <a:r>
              <a:rPr lang="en" sz="1600">
                <a:solidFill>
                  <a:schemeClr val="dk1"/>
                </a:solidFill>
              </a:rPr>
              <a:t>.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Free </a:t>
            </a:r>
            <a:r>
              <a:rPr lang="en" sz="1600">
                <a:solidFill>
                  <a:schemeClr val="dk1"/>
                </a:solidFill>
              </a:rPr>
              <a:t>🍕</a:t>
            </a:r>
            <a:r>
              <a:rPr lang="en" sz="1600">
                <a:solidFill>
                  <a:schemeClr val="dk1"/>
                </a:solidFill>
              </a:rPr>
              <a:t>, puzzles, and prizes. And free 👕. Roommates and friends welcome.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Introduce yourself to 2+ classmates near you (that you don't already know)!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(To break the ice, tell them you're just following this step!)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We'll take a break partway through class, with cake after class! 🧁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Do come up and say hi during break or after class!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Email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heads@cs50.harvard.edu</a:t>
            </a:r>
            <a:r>
              <a:rPr lang="en" sz="1600">
                <a:solidFill>
                  <a:schemeClr val="dk1"/>
                </a:solidFill>
              </a:rPr>
              <a:t> with questions!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</a:t>
            </a:r>
            <a:r>
              <a:rPr lang="en">
                <a:solidFill>
                  <a:srgbClr val="000000"/>
                </a:solidFill>
              </a:rPr>
              <a:t> digit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digit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</a:t>
            </a:r>
            <a:r>
              <a:rPr lang="en">
                <a:solidFill>
                  <a:srgbClr val="000000"/>
                </a:solidFill>
              </a:rPr>
              <a:t>nary digi</a:t>
            </a:r>
            <a:r>
              <a:rPr lang="en"/>
              <a:t>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</a:t>
            </a:r>
            <a:r>
              <a:rPr lang="en">
                <a:solidFill>
                  <a:srgbClr val="000000"/>
                </a:solidFill>
              </a:rPr>
              <a:t>nary digi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base-10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decimal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6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7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7" name="Google Shape;357;p7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7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4" name="Google Shape;364;p7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5" name="Google Shape;365;p7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7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2" name="Google Shape;372;p7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3" name="Google Shape;373;p7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4" name="Google Shape;374;p72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1" name="Google Shape;381;p7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2" name="Google Shape;382;p7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3" name="Google Shape;383;p73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4" name="Google Shape;384;p73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5" name="Google Shape;385;p73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9"/>
          <p:cNvCxnSpPr/>
          <p:nvPr/>
        </p:nvCxnSpPr>
        <p:spPr>
          <a:xfrm rot="10800000">
            <a:off x="3907813" y="3351025"/>
            <a:ext cx="1328400" cy="6906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7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2" name="Google Shape;392;p7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3" name="Google Shape;393;p7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4" name="Google Shape;394;p74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5" name="Google Shape;395;p74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6" name="Google Shape;396;p74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7" name="Google Shape;397;p74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8" name="Google Shape;398;p74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7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5" name="Google Shape;405;p7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6" name="Google Shape;406;p7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7" name="Google Shape;407;p75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0" name="Google Shape;410;p75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1" name="Google Shape;411;p75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4" name="Google Shape;424;p7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1" name="Google Shape;431;p7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2" name="Google Shape;432;p7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38" name="Google Shape;438;p7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9" name="Google Shape;439;p7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0" name="Google Shape;440;p7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46" name="Google Shape;446;p8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5" name="Google Shape;455;p8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6" name="Google Shape;456;p8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38" y="0"/>
            <a:ext cx="77517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8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9" name="Google Shape;479;p8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8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7" name="Google Shape;487;p8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8" name="Google Shape;488;p8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86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5" name="Google Shape;495;p86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6" name="Google Shape;496;p86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8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03" name="Google Shape;503;p8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04" name="Google Shape;504;p8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8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1" name="Google Shape;511;p8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2" name="Google Shape;512;p8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8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9" name="Google Shape;519;p8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0" name="Google Shape;520;p8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0"/>
          <p:cNvSpPr txBox="1"/>
          <p:nvPr/>
        </p:nvSpPr>
        <p:spPr>
          <a:xfrm>
            <a:off x="2354969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9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7" name="Google Shape;527;p9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8" name="Google Shape;528;p9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9" name="Google Shape;529;p90"/>
          <p:cNvSpPr txBox="1"/>
          <p:nvPr/>
        </p:nvSpPr>
        <p:spPr>
          <a:xfrm>
            <a:off x="28061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40" name="Google Shape;540;p92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1" name="Google Shape;541;p92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2" name="Google Shape;542;p92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3" name="Google Shape;543;p92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4" name="Google Shape;544;p92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5" name="Google Shape;545;p92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6" name="Google Shape;546;p92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7" name="Google Shape;547;p92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53" name="Google Shape;553;p93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4" name="Google Shape;554;p93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5" name="Google Shape;555;p93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6" name="Google Shape;556;p93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7" name="Google Shape;557;p93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8" name="Google Shape;558;p93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9" name="Google Shape;559;p93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60" name="Google Shape;560;p93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38" y="0"/>
            <a:ext cx="775172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31"/>
          <p:cNvCxnSpPr/>
          <p:nvPr/>
        </p:nvCxnSpPr>
        <p:spPr>
          <a:xfrm>
            <a:off x="4463825" y="1448450"/>
            <a:ext cx="1661400" cy="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01000001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71" name="Google Shape;571;p95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2" name="Google Shape;572;p95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3" name="Google Shape;573;p95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4" name="Google Shape;574;p95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5" name="Google Shape;575;p95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6" name="Google Shape;576;p95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7" name="Google Shape;577;p95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8" name="Google Shape;578;p95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9"/>
          <p:cNvSpPr/>
          <p:nvPr/>
        </p:nvSpPr>
        <p:spPr>
          <a:xfrm>
            <a:off x="0" y="0"/>
            <a:ext cx="42219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99"/>
          <p:cNvSpPr/>
          <p:nvPr/>
        </p:nvSpPr>
        <p:spPr>
          <a:xfrm>
            <a:off x="5351625" y="0"/>
            <a:ext cx="3792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5" name="Google Shape;605;p100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{E8E2DD28-FC91-48BE-9667-60400BF5F856}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01001000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01001001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00100001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" name="Google Shape;610;p101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{E8E2DD28-FC91-48BE-9667-60400BF5F856}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02"/>
          <p:cNvSpPr/>
          <p:nvPr/>
        </p:nvSpPr>
        <p:spPr>
          <a:xfrm>
            <a:off x="0" y="0"/>
            <a:ext cx="42219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02"/>
          <p:cNvSpPr/>
          <p:nvPr/>
        </p:nvSpPr>
        <p:spPr>
          <a:xfrm>
            <a:off x="5351625" y="0"/>
            <a:ext cx="3792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03"/>
          <p:cNvSpPr/>
          <p:nvPr/>
        </p:nvSpPr>
        <p:spPr>
          <a:xfrm>
            <a:off x="0" y="0"/>
            <a:ext cx="22596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03"/>
          <p:cNvSpPr/>
          <p:nvPr/>
        </p:nvSpPr>
        <p:spPr>
          <a:xfrm>
            <a:off x="3210975" y="0"/>
            <a:ext cx="59331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25" y="0"/>
            <a:ext cx="7762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" name="Google Shape;629;p104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{E8E2DD28-FC91-48BE-9667-60400BF5F856}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896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3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29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63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29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071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104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00163"/>
            <a:ext cx="762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30238"/>
            <a:ext cx="4572000" cy="16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113" y="152400"/>
            <a:ext cx="40217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Unicode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1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11110000100111111001100010000010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4036991106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U+1F602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CS50 students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never taken CS before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413" y="153163"/>
            <a:ext cx="4837176" cy="48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00" y="0"/>
            <a:ext cx="86663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1" name="Google Shape;711;p119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{E8E2DD28-FC91-48BE-9667-60400BF5F856}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" name="Google Shape;716;p120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{E8E2DD28-FC91-48BE-9667-60400BF5F856}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1" name="Google Shape;721;p121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{E8E2DD28-FC91-48BE-9667-60400BF5F856}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6" name="Google Shape;726;p122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{E8E2DD28-FC91-48BE-9667-60400BF5F856}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1" name="Google Shape;731;p123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{E8E2DD28-FC91-48BE-9667-60400BF5F856}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B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